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81" r:id="rId2"/>
    <p:sldId id="282" r:id="rId3"/>
    <p:sldId id="303" r:id="rId4"/>
    <p:sldId id="304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305" r:id="rId15"/>
    <p:sldId id="311" r:id="rId16"/>
    <p:sldId id="292" r:id="rId17"/>
    <p:sldId id="306" r:id="rId18"/>
    <p:sldId id="307" r:id="rId19"/>
    <p:sldId id="308" r:id="rId20"/>
    <p:sldId id="309" r:id="rId21"/>
    <p:sldId id="310" r:id="rId22"/>
    <p:sldId id="312" r:id="rId23"/>
    <p:sldId id="293" r:id="rId24"/>
    <p:sldId id="298" r:id="rId25"/>
    <p:sldId id="299" r:id="rId26"/>
    <p:sldId id="297" r:id="rId27"/>
    <p:sldId id="295" r:id="rId28"/>
    <p:sldId id="296" r:id="rId29"/>
    <p:sldId id="315" r:id="rId30"/>
    <p:sldId id="302" r:id="rId31"/>
    <p:sldId id="331" r:id="rId32"/>
    <p:sldId id="316" r:id="rId33"/>
    <p:sldId id="317" r:id="rId34"/>
    <p:sldId id="314" r:id="rId35"/>
    <p:sldId id="318" r:id="rId36"/>
    <p:sldId id="319" r:id="rId37"/>
    <p:sldId id="320" r:id="rId38"/>
    <p:sldId id="332" r:id="rId39"/>
    <p:sldId id="321" r:id="rId40"/>
    <p:sldId id="322" r:id="rId41"/>
    <p:sldId id="313" r:id="rId42"/>
    <p:sldId id="323" r:id="rId43"/>
    <p:sldId id="324" r:id="rId44"/>
    <p:sldId id="325" r:id="rId45"/>
    <p:sldId id="326" r:id="rId46"/>
    <p:sldId id="294" r:id="rId47"/>
    <p:sldId id="327" r:id="rId48"/>
    <p:sldId id="300" r:id="rId49"/>
    <p:sldId id="301" r:id="rId50"/>
    <p:sldId id="328" r:id="rId51"/>
    <p:sldId id="329" r:id="rId52"/>
    <p:sldId id="330" r:id="rId5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FA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/>
      <a:tcStyle>
        <a:tcBdr/>
        <a:fill>
          <a:solidFill>
            <a:srgbClr val="E6E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BDF"/>
          </a:solidFill>
        </a:fill>
      </a:tcStyle>
    </a:wholeTbl>
    <a:band2H>
      <a:tcTxStyle/>
      <a:tcStyle>
        <a:tcBdr/>
        <a:fill>
          <a:solidFill>
            <a:srgbClr val="EBE7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B"/>
          </a:solidFill>
        </a:fill>
      </a:tcStyle>
    </a:wholeTbl>
    <a:band2H>
      <a:tcTxStyle/>
      <a:tcStyle>
        <a:tcBdr/>
        <a:fill>
          <a:solidFill>
            <a:srgbClr val="E7F2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3"/>
    <p:restoredTop sz="94689"/>
  </p:normalViewPr>
  <p:slideViewPr>
    <p:cSldViewPr snapToGrid="0">
      <p:cViewPr varScale="1">
        <p:scale>
          <a:sx n="176" d="100"/>
          <a:sy n="176" d="100"/>
        </p:scale>
        <p:origin x="19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7" name="Shape 5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76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9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92430" y="3209544"/>
            <a:ext cx="8169901" cy="120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3098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979169" marR="0" indent="-388619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524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1981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4384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28956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3528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3810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267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busgreyling.medium.com/contrastive-chain-of-thought-prompting-cc8c5b75a6e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andalf.lakera.ai/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al78ACtGTc&amp;ab_channel=SequoiaCapita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17B8-2375-7BFD-D502-FF56E748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aboard the AI Hype Train!</a:t>
            </a:r>
          </a:p>
        </p:txBody>
      </p:sp>
      <p:pic>
        <p:nvPicPr>
          <p:cNvPr id="2050" name="Picture 2" descr="What's New in Artificial Intelligence From the 2023 Gartner Hype Cycle™">
            <a:extLst>
              <a:ext uri="{FF2B5EF4-FFF2-40B4-BE49-F238E27FC236}">
                <a16:creationId xmlns:a16="http://schemas.microsoft.com/office/drawing/2014/main" id="{2AB73A4A-C584-3061-51AC-12B60BA6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8662" y="1087393"/>
            <a:ext cx="3889757" cy="357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C1062A-AB04-5D6C-E63F-6561F8180E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489" y="1087392"/>
            <a:ext cx="3591045" cy="35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4386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F185-4135-2419-45B9-69DB0B46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activations become serial numbers representing concepts called “vector embeddings”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7E037-24DB-5A79-2948-4AD6C324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64" y="1221087"/>
            <a:ext cx="6140213" cy="32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634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18C0-CBAE-06D8-0E22-E1A7546D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03992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a hyperspace words &amp; concepts are identified in close proximity.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0FDA9-64A5-6975-8CB9-F008D6F56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57" y="1083980"/>
            <a:ext cx="5852984" cy="297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6D6D8F-0382-C020-39A8-5B60D2E953B8}"/>
              </a:ext>
            </a:extLst>
          </p:cNvPr>
          <p:cNvSpPr/>
          <p:nvPr/>
        </p:nvSpPr>
        <p:spPr>
          <a:xfrm>
            <a:off x="317157" y="4712410"/>
            <a:ext cx="8509686" cy="307775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embedding models will create 1536 sixteen digit numbers to represent a token (~4 characters).</a:t>
            </a:r>
          </a:p>
        </p:txBody>
      </p:sp>
    </p:spTree>
    <p:extLst>
      <p:ext uri="{BB962C8B-B14F-4D97-AF65-F5344CB8AC3E}">
        <p14:creationId xmlns:p14="http://schemas.microsoft.com/office/powerpoint/2010/main" val="39578407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5F7C-AE42-B409-7337-2DB0A6BB5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275625" cy="594000"/>
          </a:xfrm>
        </p:spPr>
        <p:txBody>
          <a:bodyPr>
            <a:normAutofit/>
          </a:bodyPr>
          <a:lstStyle/>
          <a:p>
            <a:r>
              <a:rPr lang="en-US" dirty="0"/>
              <a:t>Responses are built concept by concept, token by token.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87AA4-9B21-7404-F467-EF09B504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212850"/>
            <a:ext cx="4191000" cy="135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CE42B-9662-7516-AEA2-40BFE9EFE8B5}"/>
              </a:ext>
            </a:extLst>
          </p:cNvPr>
          <p:cNvSpPr txBox="1"/>
          <p:nvPr/>
        </p:nvSpPr>
        <p:spPr>
          <a:xfrm>
            <a:off x="494269" y="335280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Harvard Business School 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05947-F4E1-E3DE-6B69-C7B7E4BC78B6}"/>
              </a:ext>
            </a:extLst>
          </p:cNvPr>
          <p:cNvSpPr txBox="1"/>
          <p:nvPr/>
        </p:nvSpPr>
        <p:spPr>
          <a:xfrm>
            <a:off x="2673177" y="3622875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renowned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E84A2-121C-DBCE-B6F6-86335AA65521}"/>
              </a:ext>
            </a:extLst>
          </p:cNvPr>
          <p:cNvSpPr txBox="1"/>
          <p:nvPr/>
        </p:nvSpPr>
        <p:spPr>
          <a:xfrm>
            <a:off x="3492842" y="389295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F43B9-674C-3AD3-A7CA-06025E09F8D4}"/>
              </a:ext>
            </a:extLst>
          </p:cNvPr>
          <p:cNvSpPr txBox="1"/>
          <p:nvPr/>
        </p:nvSpPr>
        <p:spPr>
          <a:xfrm>
            <a:off x="3739977" y="4132132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82AFA-D4D0-C353-644F-646E7C905A68}"/>
              </a:ext>
            </a:extLst>
          </p:cNvPr>
          <p:cNvSpPr txBox="1"/>
          <p:nvPr/>
        </p:nvSpPr>
        <p:spPr>
          <a:xfrm>
            <a:off x="3981965" y="4402207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rigorous...</a:t>
            </a:r>
          </a:p>
        </p:txBody>
      </p:sp>
    </p:spTree>
    <p:extLst>
      <p:ext uri="{BB962C8B-B14F-4D97-AF65-F5344CB8AC3E}">
        <p14:creationId xmlns:p14="http://schemas.microsoft.com/office/powerpoint/2010/main" val="10227043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5D8B-1669-1315-1F92-8DD08861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build token by token to construct a response.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D3875-952E-EC6C-DFFB-AC137B0B88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78" y="4542669"/>
            <a:ext cx="7772400" cy="463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F8826B-126D-27CE-A113-0034ADDD1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78" y="731160"/>
            <a:ext cx="4851400" cy="1295400"/>
          </a:xfrm>
          <a:prstGeom prst="rect">
            <a:avLst/>
          </a:prstGeom>
        </p:spPr>
      </p:pic>
      <p:pic>
        <p:nvPicPr>
          <p:cNvPr id="5" name="LM Studio - 4 April 2024">
            <a:hlinkClick r:id="" action="ppaction://media"/>
            <a:extLst>
              <a:ext uri="{FF2B5EF4-FFF2-40B4-BE49-F238E27FC236}">
                <a16:creationId xmlns:a16="http://schemas.microsoft.com/office/drawing/2014/main" id="{6271170E-F213-5FDA-08C4-A61F18220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6831" y="1914357"/>
            <a:ext cx="6667586" cy="23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5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53FB5-5DBB-447A-3025-3000CB62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4414" cy="594000"/>
          </a:xfrm>
        </p:spPr>
        <p:txBody>
          <a:bodyPr>
            <a:normAutofit/>
          </a:bodyPr>
          <a:lstStyle/>
          <a:p>
            <a:r>
              <a:rPr lang="en-US" dirty="0"/>
              <a:t>LM-Studio Setup  - download a small model for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2E5CD4-3F00-045A-528A-CEE36CE20F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791" y="675463"/>
            <a:ext cx="6718777" cy="4188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5DC46B-1A14-7759-9F4F-36036F9E8107}"/>
              </a:ext>
            </a:extLst>
          </p:cNvPr>
          <p:cNvSpPr/>
          <p:nvPr/>
        </p:nvSpPr>
        <p:spPr>
          <a:xfrm>
            <a:off x="4200740" y="3458220"/>
            <a:ext cx="3953233" cy="4537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57BF4B-DEF8-5573-2008-6A826CDE0EDB}"/>
              </a:ext>
            </a:extLst>
          </p:cNvPr>
          <p:cNvSpPr/>
          <p:nvPr/>
        </p:nvSpPr>
        <p:spPr>
          <a:xfrm>
            <a:off x="1678693" y="1640928"/>
            <a:ext cx="2384544" cy="4537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797E2E-1A10-E419-C7FE-EA66A01E9131}"/>
              </a:ext>
            </a:extLst>
          </p:cNvPr>
          <p:cNvSpPr/>
          <p:nvPr/>
        </p:nvSpPr>
        <p:spPr>
          <a:xfrm>
            <a:off x="2346733" y="859996"/>
            <a:ext cx="403343" cy="17815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85035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0943-A9C1-8267-C382-2B6A923FC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26" y="180366"/>
            <a:ext cx="7689601" cy="594000"/>
          </a:xfrm>
        </p:spPr>
        <p:txBody>
          <a:bodyPr/>
          <a:lstStyle/>
          <a:p>
            <a:r>
              <a:rPr lang="en-US" dirty="0"/>
              <a:t>Comparing our local model to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B9D70-9C48-BE3F-42F2-A5DD03EBB938}"/>
              </a:ext>
            </a:extLst>
          </p:cNvPr>
          <p:cNvSpPr/>
          <p:nvPr/>
        </p:nvSpPr>
        <p:spPr>
          <a:xfrm>
            <a:off x="473825" y="1111160"/>
            <a:ext cx="1737360" cy="2876203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00DA33-A3F0-A68B-723A-E6A1E3E9E6D5}"/>
              </a:ext>
            </a:extLst>
          </p:cNvPr>
          <p:cNvSpPr/>
          <p:nvPr/>
        </p:nvSpPr>
        <p:spPr>
          <a:xfrm>
            <a:off x="3397134" y="1111159"/>
            <a:ext cx="1737360" cy="2876203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3F00A7-A80F-AC7B-35EB-FA129E3003AC}"/>
              </a:ext>
            </a:extLst>
          </p:cNvPr>
          <p:cNvSpPr/>
          <p:nvPr/>
        </p:nvSpPr>
        <p:spPr>
          <a:xfrm>
            <a:off x="6320443" y="1136325"/>
            <a:ext cx="1737360" cy="2876203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4273D-E922-D3BB-3681-F98CCFD9955C}"/>
              </a:ext>
            </a:extLst>
          </p:cNvPr>
          <p:cNvSpPr txBox="1"/>
          <p:nvPr/>
        </p:nvSpPr>
        <p:spPr>
          <a:xfrm>
            <a:off x="746925" y="1196300"/>
            <a:ext cx="99802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Gemma 2B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6CA723-51E9-21C1-B262-B97BA2DB56BB}"/>
              </a:ext>
            </a:extLst>
          </p:cNvPr>
          <p:cNvSpPr txBox="1"/>
          <p:nvPr/>
        </p:nvSpPr>
        <p:spPr>
          <a:xfrm>
            <a:off x="3479061" y="1196301"/>
            <a:ext cx="15735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chatGPT-3.5-turbo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85075-91FB-14C3-88B1-C2EA8D475905}"/>
              </a:ext>
            </a:extLst>
          </p:cNvPr>
          <p:cNvSpPr txBox="1"/>
          <p:nvPr/>
        </p:nvSpPr>
        <p:spPr>
          <a:xfrm>
            <a:off x="6641004" y="1196302"/>
            <a:ext cx="95795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chatGPT-4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CCA69C-B0DE-3C18-CAC9-0A0568C8124B}"/>
              </a:ext>
            </a:extLst>
          </p:cNvPr>
          <p:cNvSpPr/>
          <p:nvPr/>
        </p:nvSpPr>
        <p:spPr>
          <a:xfrm>
            <a:off x="473824" y="4253283"/>
            <a:ext cx="1737359" cy="707884"/>
          </a:xfrm>
          <a:prstGeom prst="rect">
            <a:avLst/>
          </a:prstGeom>
          <a:solidFill>
            <a:srgbClr val="7030A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srgbClr val="FAFAFF"/>
                </a:solidFill>
              </a:rPr>
              <a:t>After class, you can try other models like llama-3 8B which is very robust for a small model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172AC1-3573-F102-A942-C4F4DD3F4753}"/>
              </a:ext>
            </a:extLst>
          </p:cNvPr>
          <p:cNvSpPr txBox="1"/>
          <p:nvPr/>
        </p:nvSpPr>
        <p:spPr>
          <a:xfrm>
            <a:off x="473824" y="1591827"/>
            <a:ext cx="1562794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Open-Source Google</a:t>
            </a: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2B Parameters </a:t>
            </a: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Q8: 8-bit integer would be 256 distinct values, typically ranging from -128 to 127 or from 0 to 255, depending upon the usage for vectors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0BBD5C-915D-19C2-0F78-ED4B7911AD7A}"/>
              </a:ext>
            </a:extLst>
          </p:cNvPr>
          <p:cNvSpPr txBox="1"/>
          <p:nvPr/>
        </p:nvSpPr>
        <p:spPr>
          <a:xfrm>
            <a:off x="3420000" y="1564867"/>
            <a:ext cx="1562794" cy="861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Closed-Source </a:t>
            </a:r>
            <a:r>
              <a:rPr kumimoji="0" lang="en-US" sz="1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175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 Parameters </a:t>
            </a: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Float 32: uses 32 bits of memory to store a number, for a vector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03DD2-12D5-299B-AE1C-9C0A016AB11C}"/>
              </a:ext>
            </a:extLst>
          </p:cNvPr>
          <p:cNvSpPr txBox="1"/>
          <p:nvPr/>
        </p:nvSpPr>
        <p:spPr>
          <a:xfrm>
            <a:off x="6338584" y="1564054"/>
            <a:ext cx="1562794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Closed-Source </a:t>
            </a:r>
            <a:r>
              <a:rPr kumimoji="0" lang="en-US" sz="1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8*220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 =1.7T Parameters </a:t>
            </a:r>
          </a:p>
          <a:p>
            <a:pPr marL="115888" indent="-107950">
              <a:buFont typeface="Arial" panose="020B0604020202020204" pitchFamily="34" charset="0"/>
              <a:buChar char="•"/>
            </a:pPr>
            <a:r>
              <a:rPr lang="en-US" sz="1000" dirty="0"/>
              <a:t>Float 32: uses 32 bits of memory to store a number, for a vector.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F79EE-EDB8-3342-FCD9-4D9858CDD815}"/>
              </a:ext>
            </a:extLst>
          </p:cNvPr>
          <p:cNvSpPr txBox="1"/>
          <p:nvPr/>
        </p:nvSpPr>
        <p:spPr>
          <a:xfrm>
            <a:off x="506355" y="3384218"/>
            <a:ext cx="166254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/>
              <a:t>2 billion parameters * 1 byte per parameter = 2 billion bytes = 2 GB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9407AA-C9E0-2E1B-04CE-7FC7DA3471B0}"/>
              </a:ext>
            </a:extLst>
          </p:cNvPr>
          <p:cNvSpPr txBox="1"/>
          <p:nvPr/>
        </p:nvSpPr>
        <p:spPr>
          <a:xfrm>
            <a:off x="3479060" y="3239313"/>
            <a:ext cx="1573507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/>
              <a:t>175 billion parameters * 4 bytes per parameter = 700 billion bytes = 700 GB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CA6E7-AAFD-FA18-A8F5-64CBB74C9FEF}"/>
              </a:ext>
            </a:extLst>
          </p:cNvPr>
          <p:cNvSpPr txBox="1"/>
          <p:nvPr/>
        </p:nvSpPr>
        <p:spPr>
          <a:xfrm>
            <a:off x="6338584" y="3316257"/>
            <a:ext cx="171921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/>
              <a:t>6.8 trillion bytes = 6.8 million GB = 6800 TB = 6.8 PB (Petabytes)</a:t>
            </a:r>
          </a:p>
        </p:txBody>
      </p:sp>
    </p:spTree>
    <p:extLst>
      <p:ext uri="{BB962C8B-B14F-4D97-AF65-F5344CB8AC3E}">
        <p14:creationId xmlns:p14="http://schemas.microsoft.com/office/powerpoint/2010/main" val="379686646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downloaded, load the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3C1DF-6093-5893-20AC-3F67868BAD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793" y="654440"/>
            <a:ext cx="7124414" cy="44409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7DDCFA-FB49-8137-C6B4-0F471379F56D}"/>
              </a:ext>
            </a:extLst>
          </p:cNvPr>
          <p:cNvSpPr/>
          <p:nvPr/>
        </p:nvSpPr>
        <p:spPr>
          <a:xfrm>
            <a:off x="2908206" y="787803"/>
            <a:ext cx="3375716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363166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local LLM using the chat interface.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CC56A-869A-538E-1607-FEC156C721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6647" y="631767"/>
            <a:ext cx="3912131" cy="44567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16D3A7-B8B4-960A-7A5E-CFA331AF884B}"/>
              </a:ext>
            </a:extLst>
          </p:cNvPr>
          <p:cNvSpPr/>
          <p:nvPr/>
        </p:nvSpPr>
        <p:spPr>
          <a:xfrm>
            <a:off x="3100710" y="1379693"/>
            <a:ext cx="3375716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806948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3695-E06A-4D0A-C645-5B53E3EF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the server and then start your local server.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A053D-A21A-8C5D-F3ED-8DF2883AD6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4433" y="577861"/>
            <a:ext cx="5575316" cy="44284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6F2D10-D8BF-45DD-9DB4-531880DE43E4}"/>
              </a:ext>
            </a:extLst>
          </p:cNvPr>
          <p:cNvSpPr/>
          <p:nvPr/>
        </p:nvSpPr>
        <p:spPr>
          <a:xfrm>
            <a:off x="2041931" y="1904427"/>
            <a:ext cx="433137" cy="4262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9A66A1-FBD3-8930-5654-A2A6004AEC1B}"/>
              </a:ext>
            </a:extLst>
          </p:cNvPr>
          <p:cNvSpPr/>
          <p:nvPr/>
        </p:nvSpPr>
        <p:spPr>
          <a:xfrm>
            <a:off x="3404364" y="2854349"/>
            <a:ext cx="789501" cy="4262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65674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0843-B945-5250-9726-12EB7AAC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use R to interface with the local server.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1C0F-BC9F-11F7-974B-15D18B2260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4073" y="731160"/>
            <a:ext cx="5055979" cy="4015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361CD3-8739-A9D8-7F14-5B258D9993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9" y="1926424"/>
            <a:ext cx="3823762" cy="171055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A02583-7619-7316-6322-CB64CE6907CE}"/>
              </a:ext>
            </a:extLst>
          </p:cNvPr>
          <p:cNvSpPr/>
          <p:nvPr/>
        </p:nvSpPr>
        <p:spPr>
          <a:xfrm>
            <a:off x="3114460" y="2770701"/>
            <a:ext cx="3444469" cy="226881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583440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4FD4-7780-F7BA-0B47-8E00850E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" y="1977749"/>
            <a:ext cx="3423538" cy="103729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Get off my lawn!</a:t>
            </a:r>
            <a:br>
              <a:rPr lang="en-US" sz="4000" dirty="0"/>
            </a:br>
            <a:r>
              <a:rPr lang="en-US" sz="2200" dirty="0"/>
              <a:t>AI is just pattern recognition.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8EF85-04C9-5B58-9F62-174A37745B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196" y="0"/>
            <a:ext cx="51618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86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22EE-38E8-1407-9D10-45931ED4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Inputs to watch out for.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2017A-AD31-597D-BC2E-B4EDBAD070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739" y="1115070"/>
            <a:ext cx="6512521" cy="29133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AC9A5D-A40C-DC73-1A96-03230CD2CBA8}"/>
              </a:ext>
            </a:extLst>
          </p:cNvPr>
          <p:cNvSpPr/>
          <p:nvPr/>
        </p:nvSpPr>
        <p:spPr>
          <a:xfrm>
            <a:off x="2358190" y="2868099"/>
            <a:ext cx="1904427" cy="225735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78A81-F098-5B72-3FF6-65E7754B8AD8}"/>
              </a:ext>
            </a:extLst>
          </p:cNvPr>
          <p:cNvSpPr/>
          <p:nvPr/>
        </p:nvSpPr>
        <p:spPr>
          <a:xfrm>
            <a:off x="4695753" y="2235782"/>
            <a:ext cx="2282562" cy="95410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You may get an error if you loaded another model or multiple models are runnin</a:t>
            </a:r>
            <a:r>
              <a:rPr lang="en-US" dirty="0">
                <a:solidFill>
                  <a:srgbClr val="FAFAFF"/>
                </a:solidFill>
              </a:rPr>
              <a:t>g in the server.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672762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016D-8C68-6CFD-011D-019C9B40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77" y="531824"/>
            <a:ext cx="7689601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 </a:t>
            </a:r>
            <a:r>
              <a:rPr lang="en-US" dirty="0" err="1"/>
              <a:t>A_lm-studio.R</a:t>
            </a:r>
            <a:br>
              <a:rPr lang="en-US" dirty="0"/>
            </a:br>
            <a:r>
              <a:rPr lang="en-US" dirty="0" err="1"/>
              <a:t>AA_llm_content_generation.R</a:t>
            </a:r>
            <a:br>
              <a:rPr lang="en-US" dirty="0"/>
            </a:br>
            <a:r>
              <a:rPr lang="en-US" dirty="0" err="1"/>
              <a:t>AAA_llm_sentiment.R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3D968-AEFF-E062-4A4F-7487386519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0315" y="531824"/>
            <a:ext cx="4134249" cy="40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381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0F1B-B9E0-679B-5CB4-7C597E88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</a:t>
            </a:r>
            <a:r>
              <a:rPr lang="en-US"/>
              <a:t>stumble easily.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96C88-8936-F695-624C-21C4F1D97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624" y="215900"/>
            <a:ext cx="48006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246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659F-624D-8F6F-1E24-7E7EC778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Fails relatively simple tasks.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C0DB0-5A8C-2FE1-222B-0DCE7C0CBE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5744" y="0"/>
            <a:ext cx="4778256" cy="514125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35B1B1E-43DC-FAF8-91B0-5079A83AB510}"/>
              </a:ext>
            </a:extLst>
          </p:cNvPr>
          <p:cNvSpPr/>
          <p:nvPr/>
        </p:nvSpPr>
        <p:spPr>
          <a:xfrm>
            <a:off x="3011332" y="4283242"/>
            <a:ext cx="1732548" cy="233756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95030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5960-6DED-217B-7FC3-C46D39A1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window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AA0EA-9689-77E2-11A9-F3EF63A68F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9472" y="1582628"/>
            <a:ext cx="4624485" cy="2220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43A4F-B9E4-EE3D-AE73-BF5D2A92DD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315" y="1582628"/>
            <a:ext cx="3948691" cy="12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8031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85FE-D39C-888D-59DC-F4534528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CD90B-BAB0-4FAA-B7F4-A12E75DE60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215" y="1088939"/>
            <a:ext cx="5189456" cy="344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2115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0780B-9414-30FC-9BB6-40B1B45B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really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8A700-BCD9-3DB4-104F-8DA6EF3EB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741" y="1768743"/>
            <a:ext cx="4704606" cy="175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D71B54-5B97-A7FA-8BC9-CBA89BA2EE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653" y="1768743"/>
            <a:ext cx="3210855" cy="1757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CF7BD-0CE0-CB71-AE52-CD5DB0C73E0E}"/>
              </a:ext>
            </a:extLst>
          </p:cNvPr>
          <p:cNvSpPr txBox="1"/>
          <p:nvPr/>
        </p:nvSpPr>
        <p:spPr>
          <a:xfrm>
            <a:off x="982798" y="1460968"/>
            <a:ext cx="166327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A to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2D531-72BA-6CED-DCAC-EEDF98C2A193}"/>
              </a:ext>
            </a:extLst>
          </p:cNvPr>
          <p:cNvSpPr txBox="1"/>
          <p:nvPr/>
        </p:nvSpPr>
        <p:spPr>
          <a:xfrm>
            <a:off x="5666293" y="1460967"/>
            <a:ext cx="164564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B to ?</a:t>
            </a:r>
          </a:p>
        </p:txBody>
      </p:sp>
    </p:spTree>
    <p:extLst>
      <p:ext uri="{BB962C8B-B14F-4D97-AF65-F5344CB8AC3E}">
        <p14:creationId xmlns:p14="http://schemas.microsoft.com/office/powerpoint/2010/main" val="131855916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0C59-878D-2F5E-C00D-2F53B9C9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of the physical world is incomplete.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73DDBB-56BB-EC74-22B2-C7D4589D4A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794" y="889353"/>
            <a:ext cx="5314411" cy="411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1686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7AFB-0D5B-D117-C788-743FBFD94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concept if what it will do in the future.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66D18-209C-44F3-0C96-43368A1DF3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151" y="871360"/>
            <a:ext cx="5691629" cy="16237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FC0834-DD9D-BF6C-99EA-9C0575A6DC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151" y="3006297"/>
            <a:ext cx="5691629" cy="162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9652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4219-CB07-A772-B8B6-ABEFAD76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53" y="1639388"/>
            <a:ext cx="3562405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Ask questions carefully when seeking answers.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93232-C18B-F422-F4F9-2B547F25B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18857" y="-1"/>
            <a:ext cx="5225143" cy="512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229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ML</a:t>
            </a:r>
          </a:p>
        </p:txBody>
      </p:sp>
      <p:sp>
        <p:nvSpPr>
          <p:cNvPr id="3" name="Google Shape;1123;p138">
            <a:extLst>
              <a:ext uri="{FF2B5EF4-FFF2-40B4-BE49-F238E27FC236}">
                <a16:creationId xmlns:a16="http://schemas.microsoft.com/office/drawing/2014/main" id="{D7AD5283-E0A5-A8F3-FB72-E082C2AF49DB}"/>
              </a:ext>
            </a:extLst>
          </p:cNvPr>
          <p:cNvSpPr/>
          <p:nvPr/>
        </p:nvSpPr>
        <p:spPr>
          <a:xfrm>
            <a:off x="285749" y="1966024"/>
            <a:ext cx="3781501" cy="1"/>
          </a:xfrm>
          <a:prstGeom prst="line">
            <a:avLst/>
          </a:prstGeom>
          <a:ln>
            <a:solidFill>
              <a:srgbClr val="FF56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" name="Google Shape;1124;p138">
            <a:extLst>
              <a:ext uri="{FF2B5EF4-FFF2-40B4-BE49-F238E27FC236}">
                <a16:creationId xmlns:a16="http://schemas.microsoft.com/office/drawing/2014/main" id="{DC7DBD5C-7DCF-1F93-56B4-1938EB13F5C1}"/>
              </a:ext>
            </a:extLst>
          </p:cNvPr>
          <p:cNvGrpSpPr/>
          <p:nvPr/>
        </p:nvGrpSpPr>
        <p:grpSpPr>
          <a:xfrm>
            <a:off x="1544699" y="1818724"/>
            <a:ext cx="1263601" cy="294601"/>
            <a:chOff x="0" y="0"/>
            <a:chExt cx="1263600" cy="294599"/>
          </a:xfrm>
        </p:grpSpPr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92870583-22BF-6EB6-E2D9-915A982F6D11}"/>
                </a:ext>
              </a:extLst>
            </p:cNvPr>
            <p:cNvSpPr/>
            <p:nvPr/>
          </p:nvSpPr>
          <p:spPr>
            <a:xfrm>
              <a:off x="0" y="61949"/>
              <a:ext cx="12636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8" name="Deterministic">
              <a:extLst>
                <a:ext uri="{FF2B5EF4-FFF2-40B4-BE49-F238E27FC236}">
                  <a16:creationId xmlns:a16="http://schemas.microsoft.com/office/drawing/2014/main" id="{3C0F8FA6-4914-DEF2-875A-C37E22CE5BC0}"/>
                </a:ext>
              </a:extLst>
            </p:cNvPr>
            <p:cNvSpPr txBox="1"/>
            <p:nvPr/>
          </p:nvSpPr>
          <p:spPr>
            <a:xfrm>
              <a:off x="0" y="0"/>
              <a:ext cx="1263601" cy="29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Deterministic</a:t>
              </a:r>
            </a:p>
          </p:txBody>
        </p:sp>
      </p:grp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4305299" y="1966024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5607449" y="1772999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Probabilistic</a:t>
              </a:r>
            </a:p>
          </p:txBody>
        </p:sp>
      </p:grpSp>
      <p:sp>
        <p:nvSpPr>
          <p:cNvPr id="13" name="Google Shape;1127;p138">
            <a:extLst>
              <a:ext uri="{FF2B5EF4-FFF2-40B4-BE49-F238E27FC236}">
                <a16:creationId xmlns:a16="http://schemas.microsoft.com/office/drawing/2014/main" id="{6D8E574F-5122-6E02-A988-B12A876FFFEA}"/>
              </a:ext>
            </a:extLst>
          </p:cNvPr>
          <p:cNvSpPr txBox="1"/>
          <p:nvPr/>
        </p:nvSpPr>
        <p:spPr>
          <a:xfrm>
            <a:off x="285750" y="2009775"/>
            <a:ext cx="3763500" cy="5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2 + 2 = 4</a:t>
            </a:r>
          </a:p>
        </p:txBody>
      </p:sp>
      <p:sp>
        <p:nvSpPr>
          <p:cNvPr id="14" name="Google Shape;1128;p138">
            <a:extLst>
              <a:ext uri="{FF2B5EF4-FFF2-40B4-BE49-F238E27FC236}">
                <a16:creationId xmlns:a16="http://schemas.microsoft.com/office/drawing/2014/main" id="{C03B4EED-D6BF-68CC-2922-6D2BF53E80BC}"/>
              </a:ext>
            </a:extLst>
          </p:cNvPr>
          <p:cNvSpPr txBox="1"/>
          <p:nvPr/>
        </p:nvSpPr>
        <p:spPr>
          <a:xfrm>
            <a:off x="4333349" y="2009775"/>
            <a:ext cx="3763501" cy="81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2 + 2 = </a:t>
            </a:r>
          </a:p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99.99% Probability of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5135599" y="4029892"/>
            <a:ext cx="215900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Machine Learning (Decision Tree, Random Forest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etc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10DCB-E3F6-635B-8FD0-09BE5F921613}"/>
              </a:ext>
            </a:extLst>
          </p:cNvPr>
          <p:cNvSpPr txBox="1"/>
          <p:nvPr/>
        </p:nvSpPr>
        <p:spPr>
          <a:xfrm>
            <a:off x="1240400" y="4029893"/>
            <a:ext cx="21590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Calculators &amp; EDA</a:t>
            </a:r>
          </a:p>
        </p:txBody>
      </p:sp>
    </p:spTree>
    <p:extLst>
      <p:ext uri="{BB962C8B-B14F-4D97-AF65-F5344CB8AC3E}">
        <p14:creationId xmlns:p14="http://schemas.microsoft.com/office/powerpoint/2010/main" val="81764196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A54-94CA-7647-F5A2-AE2D1C91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Prompt – Use the R script to follow this format.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543A1-7B17-DA78-CB13-00EDA7D26F84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Simple question with an instruction and specificity.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43AA9-9297-0F97-A0D5-E7C58BD21F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049105"/>
            <a:ext cx="7772400" cy="1045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37693-C68C-4F4A-D13B-910D03FE90A6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B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_examplePrompts.txt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408600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A54-94CA-7647-F5A2-AE2D1C91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Prompt – Use the R script to follow this format.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543A1-7B17-DA78-CB13-00EDA7D26F84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Simple question with an instruction and specificity.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43AA9-9297-0F97-A0D5-E7C58BD21F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049105"/>
            <a:ext cx="7772400" cy="1045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37693-C68C-4F4A-D13B-910D03FE90A6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B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_examplePrompts.txt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22323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B8D9-FB0C-815B-EF2A-894ED6D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097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 script, add positive and negative examples to the prompt.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9B0B7-3516-C772-A397-534F35DB7C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113521"/>
            <a:ext cx="7772400" cy="9164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C06F18-0606-E456-3EA9-B76FF9F1A6A9}"/>
              </a:ext>
            </a:extLst>
          </p:cNvPr>
          <p:cNvSpPr/>
          <p:nvPr/>
        </p:nvSpPr>
        <p:spPr>
          <a:xfrm>
            <a:off x="310243" y="4277734"/>
            <a:ext cx="8376558" cy="52321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adds positive vectors for comedy and subtracts vectors related to violent and horror.  The result is honed when searching for tokens for the response.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Keep in mind we’re using a VERY simplistic model</a:t>
            </a:r>
          </a:p>
        </p:txBody>
      </p:sp>
    </p:spTree>
    <p:extLst>
      <p:ext uri="{BB962C8B-B14F-4D97-AF65-F5344CB8AC3E}">
        <p14:creationId xmlns:p14="http://schemas.microsoft.com/office/powerpoint/2010/main" val="270323776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0C1B8-7184-72B4-20B8-FFB2006B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 prompting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57EEE-E9DF-2B1D-ED46-442ED90FA2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360871"/>
            <a:ext cx="7772400" cy="42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1276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0E4B-E1BB-27EC-A16B-40104776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Contrastive Chain of thought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74876-4A2F-E081-149B-102F135BA7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435" y="731160"/>
            <a:ext cx="6417129" cy="3786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7BF53-F0D1-99C3-344D-04216F165493}"/>
              </a:ext>
            </a:extLst>
          </p:cNvPr>
          <p:cNvSpPr txBox="1"/>
          <p:nvPr/>
        </p:nvSpPr>
        <p:spPr>
          <a:xfrm>
            <a:off x="1289957" y="4517321"/>
            <a:ext cx="6417129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https://cobusgreyling.medium.com/contrastive-chain-of-thought-prompting-cc8c5b75a6e0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4642900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A2E7-9F4C-4E23-C72B-CD29C9BF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59DEC-814C-5ECD-A7E9-47A20A26FD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692905"/>
            <a:ext cx="7772400" cy="17576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1E2FEE-A2E4-C036-9F1C-F68A2FD9BCCE}"/>
              </a:ext>
            </a:extLst>
          </p:cNvPr>
          <p:cNvSpPr/>
          <p:nvPr/>
        </p:nvSpPr>
        <p:spPr>
          <a:xfrm>
            <a:off x="310243" y="4277734"/>
            <a:ext cx="8376558" cy="52321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shows some example math and some poorly ordered math.  This is trying to negate some specific ordering and math combinations.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858722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D43D-2F4E-1F62-A819-4F1F170B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2E1F34-69CB-B638-65EC-0326B0A84B56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There are multiple best-practice frameworks online.  COSTAR is just one and requires a lot of effort.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C18C80-CBBF-B0C0-A553-B4CA6A8346A9}"/>
              </a:ext>
            </a:extLst>
          </p:cNvPr>
          <p:cNvSpPr/>
          <p:nvPr/>
        </p:nvSpPr>
        <p:spPr>
          <a:xfrm>
            <a:off x="310243" y="915748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Context 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background information helps the LLM understand the specific scenario.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65336-6C7F-B748-F35F-911F8791498E}"/>
              </a:ext>
            </a:extLst>
          </p:cNvPr>
          <p:cNvSpPr/>
          <p:nvPr/>
        </p:nvSpPr>
        <p:spPr>
          <a:xfrm>
            <a:off x="310243" y="1495607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Objective (O):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Clearly defining the task directs the LLM’s focus.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EDC71-05A3-159F-DFC9-62FC02E366DA}"/>
              </a:ext>
            </a:extLst>
          </p:cNvPr>
          <p:cNvSpPr/>
          <p:nvPr/>
        </p:nvSpPr>
        <p:spPr>
          <a:xfrm>
            <a:off x="310243" y="2075466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Style (S):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Specifying the desired writing style aligns the LLM response.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B07644-F7F5-C0FC-9480-CE7D42AEBEAC}"/>
              </a:ext>
            </a:extLst>
          </p:cNvPr>
          <p:cNvSpPr/>
          <p:nvPr/>
        </p:nvSpPr>
        <p:spPr>
          <a:xfrm>
            <a:off x="310243" y="2655325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Tone (T):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Setting the tone ensures the response resonates with the required sentiment.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4AD95-E945-FDBB-B404-CBFF53E766B4}"/>
              </a:ext>
            </a:extLst>
          </p:cNvPr>
          <p:cNvSpPr/>
          <p:nvPr/>
        </p:nvSpPr>
        <p:spPr>
          <a:xfrm>
            <a:off x="310243" y="3235184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Audience (A): 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Identifying the intended audience tailors the LLM’s response to be targeted to an audience.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86B684-ACF3-CC83-D92E-976EA8C2E6F1}"/>
              </a:ext>
            </a:extLst>
          </p:cNvPr>
          <p:cNvSpPr/>
          <p:nvPr/>
        </p:nvSpPr>
        <p:spPr>
          <a:xfrm>
            <a:off x="310243" y="3815041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Response (R):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the response format, like text or </a:t>
            </a:r>
            <a:r>
              <a:rPr lang="en-US" b="0" i="0" dirty="0" err="1">
                <a:solidFill>
                  <a:srgbClr val="FAFAFF"/>
                </a:solidFill>
                <a:effectLst/>
                <a:latin typeface="source-serif-pro"/>
              </a:rPr>
              <a:t>json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, ensures the LLM outputs, and help build pipelines</a:t>
            </a:r>
          </a:p>
        </p:txBody>
      </p:sp>
    </p:spTree>
    <p:extLst>
      <p:ext uri="{BB962C8B-B14F-4D97-AF65-F5344CB8AC3E}">
        <p14:creationId xmlns:p14="http://schemas.microsoft.com/office/powerpoint/2010/main" val="307558182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C3C9-BED9-DAD0-7E33-48621F4F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Longer prompt with specific aspects.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E962D-81C9-B5DE-E764-6C5E3641C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24" y="1650203"/>
            <a:ext cx="7772400" cy="2143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93A7A-CF18-7D35-6872-DEAB44E2457A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C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_costar_prompt.txt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96568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2543-7172-F47A-5092-8C37F46C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617925" cy="594000"/>
          </a:xfrm>
        </p:spPr>
        <p:txBody>
          <a:bodyPr>
            <a:normAutofit/>
          </a:bodyPr>
          <a:lstStyle/>
          <a:p>
            <a:r>
              <a:rPr lang="en-US" dirty="0"/>
              <a:t>Think of LLMS as useful tools for specific tasks like 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7D9DD-6D56-DA3F-EA66-9DD8AE162C64}"/>
              </a:ext>
            </a:extLst>
          </p:cNvPr>
          <p:cNvSpPr txBox="1"/>
          <p:nvPr/>
        </p:nvSpPr>
        <p:spPr>
          <a:xfrm>
            <a:off x="5308978" y="1878646"/>
            <a:ext cx="2913797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DFDFD"/>
                </a:solidFill>
                <a:effectLst/>
                <a:latin typeface="ui-sans-serif"/>
              </a:rPr>
              <a:t>Named Entity Extraction (NEE) is a sub-task of Natural Language Processing (NLP) that automatically identifies and categorizes specific entities within unstructured text into predefined categories, such as person, organization, location, date, time, etc.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98CBB-2C3E-344D-B337-857FF4D7CC99}"/>
              </a:ext>
            </a:extLst>
          </p:cNvPr>
          <p:cNvSpPr txBox="1"/>
          <p:nvPr/>
        </p:nvSpPr>
        <p:spPr>
          <a:xfrm>
            <a:off x="225824" y="577271"/>
            <a:ext cx="2913797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DFDFD"/>
                </a:solidFill>
                <a:effectLst/>
                <a:latin typeface="ui-sans-serif"/>
              </a:rPr>
              <a:t>Open </a:t>
            </a:r>
            <a:r>
              <a:rPr lang="en-US" dirty="0">
                <a:solidFill>
                  <a:srgbClr val="FDFDFD"/>
                </a:solidFill>
                <a:latin typeface="ui-sans-serif"/>
              </a:rPr>
              <a:t>D</a:t>
            </a:r>
            <a:r>
              <a:rPr lang="en-US" b="0" i="0" dirty="0">
                <a:solidFill>
                  <a:srgbClr val="FDFDFD"/>
                </a:solidFill>
                <a:effectLst/>
                <a:latin typeface="ui-sans-serif"/>
              </a:rPr>
              <a:t>_LLM_NER.R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E5A229-AB81-8FCC-7FA6-CD0EE0D84705}"/>
              </a:ext>
            </a:extLst>
          </p:cNvPr>
          <p:cNvSpPr/>
          <p:nvPr/>
        </p:nvSpPr>
        <p:spPr>
          <a:xfrm>
            <a:off x="921225" y="1705970"/>
            <a:ext cx="1412542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0895DA-234E-58AC-794F-7F0FC9052203}"/>
              </a:ext>
            </a:extLst>
          </p:cNvPr>
          <p:cNvSpPr/>
          <p:nvPr/>
        </p:nvSpPr>
        <p:spPr>
          <a:xfrm>
            <a:off x="1458254" y="2185698"/>
            <a:ext cx="1412542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9C58F2-5199-F4D7-4835-902CB43C2846}"/>
              </a:ext>
            </a:extLst>
          </p:cNvPr>
          <p:cNvSpPr/>
          <p:nvPr/>
        </p:nvSpPr>
        <p:spPr>
          <a:xfrm>
            <a:off x="953277" y="2680756"/>
            <a:ext cx="2186344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E2DA1C-5C3B-FD59-F056-23F30D1DFB06}"/>
              </a:ext>
            </a:extLst>
          </p:cNvPr>
          <p:cNvSpPr/>
          <p:nvPr/>
        </p:nvSpPr>
        <p:spPr>
          <a:xfrm>
            <a:off x="2333767" y="3175814"/>
            <a:ext cx="1403662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982895-D250-DE2E-8A46-726756207528}"/>
              </a:ext>
            </a:extLst>
          </p:cNvPr>
          <p:cNvSpPr/>
          <p:nvPr/>
        </p:nvSpPr>
        <p:spPr>
          <a:xfrm>
            <a:off x="953278" y="2185697"/>
            <a:ext cx="418322" cy="38213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253448-7D96-EC3C-FA34-795FD427FBD8}"/>
              </a:ext>
            </a:extLst>
          </p:cNvPr>
          <p:cNvSpPr/>
          <p:nvPr/>
        </p:nvSpPr>
        <p:spPr>
          <a:xfrm>
            <a:off x="2452473" y="1708661"/>
            <a:ext cx="1284955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ECB53-E7DA-5DEA-1383-0283029194D2}"/>
              </a:ext>
            </a:extLst>
          </p:cNvPr>
          <p:cNvSpPr/>
          <p:nvPr/>
        </p:nvSpPr>
        <p:spPr>
          <a:xfrm>
            <a:off x="2943149" y="2185697"/>
            <a:ext cx="779978" cy="38213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802843-C97B-4A20-160E-FABF149BC828}"/>
              </a:ext>
            </a:extLst>
          </p:cNvPr>
          <p:cNvSpPr/>
          <p:nvPr/>
        </p:nvSpPr>
        <p:spPr>
          <a:xfrm>
            <a:off x="3218708" y="2680756"/>
            <a:ext cx="518720" cy="38213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A1462E-927C-2635-E2E7-68A566324465}"/>
              </a:ext>
            </a:extLst>
          </p:cNvPr>
          <p:cNvSpPr/>
          <p:nvPr/>
        </p:nvSpPr>
        <p:spPr>
          <a:xfrm>
            <a:off x="1743180" y="3175813"/>
            <a:ext cx="518720" cy="38213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DB0D94-C7C4-0E7C-B521-D43E9CA25A57}"/>
              </a:ext>
            </a:extLst>
          </p:cNvPr>
          <p:cNvSpPr/>
          <p:nvPr/>
        </p:nvSpPr>
        <p:spPr>
          <a:xfrm>
            <a:off x="953277" y="3175813"/>
            <a:ext cx="718035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362823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936866"/>
            <a:ext cx="7772400" cy="32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34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AAD8A6-BC9A-C442-3C01-5B086FA1EF1E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 flipV="1">
            <a:off x="1244600" y="1671796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213DE0-EDA8-2E80-5203-E4CF5A465034}"/>
              </a:ext>
            </a:extLst>
          </p:cNvPr>
          <p:cNvCxnSpPr/>
          <p:nvPr/>
        </p:nvCxnSpPr>
        <p:spPr>
          <a:xfrm flipV="1">
            <a:off x="1262168" y="2297859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0B8AFC-EDCF-DECC-03C7-B173A974098F}"/>
              </a:ext>
            </a:extLst>
          </p:cNvPr>
          <p:cNvCxnSpPr/>
          <p:nvPr/>
        </p:nvCxnSpPr>
        <p:spPr>
          <a:xfrm flipV="1">
            <a:off x="1262168" y="2899923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225824" y="1177442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1527974" y="984417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/>
                <a:t>ML</a:t>
              </a:r>
              <a:endParaRPr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68359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data, very narrow focused pattern recognition.</a:t>
            </a:r>
          </a:p>
        </p:txBody>
      </p:sp>
      <p:sp>
        <p:nvSpPr>
          <p:cNvPr id="4" name="Google Shape;1125;p138">
            <a:extLst>
              <a:ext uri="{FF2B5EF4-FFF2-40B4-BE49-F238E27FC236}">
                <a16:creationId xmlns:a16="http://schemas.microsoft.com/office/drawing/2014/main" id="{3E9931A1-097E-9B3F-7053-90B0AFA5B7D6}"/>
              </a:ext>
            </a:extLst>
          </p:cNvPr>
          <p:cNvSpPr/>
          <p:nvPr/>
        </p:nvSpPr>
        <p:spPr>
          <a:xfrm>
            <a:off x="4780890" y="1177441"/>
            <a:ext cx="3819601" cy="1"/>
          </a:xfrm>
          <a:prstGeom prst="line">
            <a:avLst/>
          </a:prstGeom>
          <a:ln>
            <a:solidFill>
              <a:srgbClr val="FF40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" name="Google Shape;1126;p138">
            <a:extLst>
              <a:ext uri="{FF2B5EF4-FFF2-40B4-BE49-F238E27FC236}">
                <a16:creationId xmlns:a16="http://schemas.microsoft.com/office/drawing/2014/main" id="{341A6C65-B47E-0A4E-1845-16929C466221}"/>
              </a:ext>
            </a:extLst>
          </p:cNvPr>
          <p:cNvGrpSpPr/>
          <p:nvPr/>
        </p:nvGrpSpPr>
        <p:grpSpPr>
          <a:xfrm>
            <a:off x="6083040" y="885071"/>
            <a:ext cx="1215302" cy="584743"/>
            <a:chOff x="0" y="-99344"/>
            <a:chExt cx="1215301" cy="584740"/>
          </a:xfrm>
        </p:grpSpPr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E23854DB-E95B-FAE4-AF1C-EAAA9CCCCCAF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8" name="Probabilistic">
              <a:extLst>
                <a:ext uri="{FF2B5EF4-FFF2-40B4-BE49-F238E27FC236}">
                  <a16:creationId xmlns:a16="http://schemas.microsoft.com/office/drawing/2014/main" id="{6D60F607-AA80-1234-D946-5532044B1A99}"/>
                </a:ext>
              </a:extLst>
            </p:cNvPr>
            <p:cNvSpPr txBox="1"/>
            <p:nvPr/>
          </p:nvSpPr>
          <p:spPr>
            <a:xfrm>
              <a:off x="0" y="-99344"/>
              <a:ext cx="1215301" cy="584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>
                  <a:solidFill>
                    <a:srgbClr val="FF40FF"/>
                  </a:solidFill>
                </a:rPr>
                <a:t>Foundation Model</a:t>
              </a:r>
              <a:endParaRPr dirty="0">
                <a:solidFill>
                  <a:srgbClr val="FF40FF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ABB8731-2D50-EE5F-5B99-BAFFA440EBCA}"/>
              </a:ext>
            </a:extLst>
          </p:cNvPr>
          <p:cNvSpPr/>
          <p:nvPr/>
        </p:nvSpPr>
        <p:spPr>
          <a:xfrm>
            <a:off x="225825" y="2747683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DB624-77D8-AE35-8D36-FC0476BA85E9}"/>
              </a:ext>
            </a:extLst>
          </p:cNvPr>
          <p:cNvSpPr/>
          <p:nvPr/>
        </p:nvSpPr>
        <p:spPr>
          <a:xfrm>
            <a:off x="225825" y="2162901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E07BF0-3E4D-0BAE-1D32-E97B73EA60DB}"/>
              </a:ext>
            </a:extLst>
          </p:cNvPr>
          <p:cNvSpPr/>
          <p:nvPr/>
        </p:nvSpPr>
        <p:spPr>
          <a:xfrm>
            <a:off x="225824" y="154706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D67079-F5EF-2766-A3DF-F7FD42BC04AB}"/>
              </a:ext>
            </a:extLst>
          </p:cNvPr>
          <p:cNvSpPr/>
          <p:nvPr/>
        </p:nvSpPr>
        <p:spPr>
          <a:xfrm>
            <a:off x="1626236" y="154706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3494D3-4476-3E82-92C1-8565AE341A04}"/>
              </a:ext>
            </a:extLst>
          </p:cNvPr>
          <p:cNvSpPr/>
          <p:nvPr/>
        </p:nvSpPr>
        <p:spPr>
          <a:xfrm>
            <a:off x="1626236" y="2162900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176FA4-D292-922E-CCF8-6AD8CE9E9E70}"/>
              </a:ext>
            </a:extLst>
          </p:cNvPr>
          <p:cNvSpPr/>
          <p:nvPr/>
        </p:nvSpPr>
        <p:spPr>
          <a:xfrm>
            <a:off x="1626236" y="275867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6B8EE3-35B8-9C7A-C67D-5F635F0B162C}"/>
              </a:ext>
            </a:extLst>
          </p:cNvPr>
          <p:cNvSpPr/>
          <p:nvPr/>
        </p:nvSpPr>
        <p:spPr>
          <a:xfrm>
            <a:off x="3026647" y="1440964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ED452B-9F99-BA26-7E60-A7B72B3F3F25}"/>
              </a:ext>
            </a:extLst>
          </p:cNvPr>
          <p:cNvSpPr/>
          <p:nvPr/>
        </p:nvSpPr>
        <p:spPr>
          <a:xfrm>
            <a:off x="3026647" y="2056798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D6E944-D72C-0108-3AF4-89084214460E}"/>
              </a:ext>
            </a:extLst>
          </p:cNvPr>
          <p:cNvSpPr/>
          <p:nvPr/>
        </p:nvSpPr>
        <p:spPr>
          <a:xfrm>
            <a:off x="3026647" y="274490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F2A5E3-77B4-9636-DCE0-ECF8DF90B301}"/>
              </a:ext>
            </a:extLst>
          </p:cNvPr>
          <p:cNvSpPr/>
          <p:nvPr/>
        </p:nvSpPr>
        <p:spPr>
          <a:xfrm>
            <a:off x="4780890" y="1489025"/>
            <a:ext cx="1018777" cy="2539301"/>
          </a:xfrm>
          <a:prstGeom prst="rect">
            <a:avLst/>
          </a:prstGeom>
          <a:solidFill>
            <a:srgbClr val="FF40FF"/>
          </a:solidFill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49E6A7-4D6E-C567-1528-D6D7C8DD1122}"/>
              </a:ext>
            </a:extLst>
          </p:cNvPr>
          <p:cNvSpPr/>
          <p:nvPr/>
        </p:nvSpPr>
        <p:spPr>
          <a:xfrm>
            <a:off x="4782421" y="2544083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Unlabeled Data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FE72B7-43CB-C387-FB65-F3EFE5F01B85}"/>
              </a:ext>
            </a:extLst>
          </p:cNvPr>
          <p:cNvSpPr/>
          <p:nvPr/>
        </p:nvSpPr>
        <p:spPr>
          <a:xfrm>
            <a:off x="7513907" y="1319719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F7A428-53CF-3C07-68F4-FDCF17EC532B}"/>
              </a:ext>
            </a:extLst>
          </p:cNvPr>
          <p:cNvSpPr/>
          <p:nvPr/>
        </p:nvSpPr>
        <p:spPr>
          <a:xfrm>
            <a:off x="7513907" y="1943864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05A405-2A35-3BBE-CC60-3B7970673980}"/>
              </a:ext>
            </a:extLst>
          </p:cNvPr>
          <p:cNvSpPr/>
          <p:nvPr/>
        </p:nvSpPr>
        <p:spPr>
          <a:xfrm>
            <a:off x="7513907" y="2620175"/>
            <a:ext cx="1018776" cy="27699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E8DD71-5910-EB93-611D-1EE56228E348}"/>
              </a:ext>
            </a:extLst>
          </p:cNvPr>
          <p:cNvSpPr/>
          <p:nvPr/>
        </p:nvSpPr>
        <p:spPr>
          <a:xfrm>
            <a:off x="7520731" y="3344375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Named Entity Recognition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858B7E-8E38-F376-45DE-634C6C5BCD82}"/>
              </a:ext>
            </a:extLst>
          </p:cNvPr>
          <p:cNvSpPr/>
          <p:nvPr/>
        </p:nvSpPr>
        <p:spPr>
          <a:xfrm>
            <a:off x="7520731" y="4030399"/>
            <a:ext cx="1018776" cy="253914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50" dirty="0"/>
              <a:t>Summarization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8B2DF3-0B70-AA19-E8F4-38754C722D43}"/>
              </a:ext>
            </a:extLst>
          </p:cNvPr>
          <p:cNvCxnSpPr>
            <a:stCxn id="37" idx="3"/>
            <a:endCxn id="49" idx="1"/>
          </p:cNvCxnSpPr>
          <p:nvPr/>
        </p:nvCxnSpPr>
        <p:spPr>
          <a:xfrm flipV="1">
            <a:off x="5799667" y="2758675"/>
            <a:ext cx="414866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2E04B64-6917-DB7D-9764-73896035B569}"/>
              </a:ext>
            </a:extLst>
          </p:cNvPr>
          <p:cNvCxnSpPr>
            <a:stCxn id="49" idx="0"/>
            <a:endCxn id="44" idx="1"/>
          </p:cNvCxnSpPr>
          <p:nvPr/>
        </p:nvCxnSpPr>
        <p:spPr>
          <a:xfrm rot="5400000" flipH="1" flipV="1">
            <a:off x="6883925" y="1928639"/>
            <a:ext cx="383925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0870872C-4543-6D9E-6154-759BF481FF6C}"/>
              </a:ext>
            </a:extLst>
          </p:cNvPr>
          <p:cNvCxnSpPr>
            <a:cxnSpLocks/>
            <a:stCxn id="49" idx="0"/>
            <a:endCxn id="43" idx="1"/>
          </p:cNvCxnSpPr>
          <p:nvPr/>
        </p:nvCxnSpPr>
        <p:spPr>
          <a:xfrm rot="5400000" flipH="1" flipV="1">
            <a:off x="6571852" y="1616566"/>
            <a:ext cx="1008070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0B7D2C1F-6A16-54C7-EBE7-923CD6CC78FB}"/>
              </a:ext>
            </a:extLst>
          </p:cNvPr>
          <p:cNvCxnSpPr>
            <a:cxnSpLocks/>
            <a:stCxn id="49" idx="2"/>
            <a:endCxn id="46" idx="1"/>
          </p:cNvCxnSpPr>
          <p:nvPr/>
        </p:nvCxnSpPr>
        <p:spPr>
          <a:xfrm rot="16200000" flipH="1">
            <a:off x="6771060" y="2825536"/>
            <a:ext cx="616478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ECAA70C-0D98-88B2-A323-DD53E7B33012}"/>
              </a:ext>
            </a:extLst>
          </p:cNvPr>
          <p:cNvCxnSpPr>
            <a:cxnSpLocks/>
            <a:stCxn id="49" idx="2"/>
            <a:endCxn id="47" idx="1"/>
          </p:cNvCxnSpPr>
          <p:nvPr/>
        </p:nvCxnSpPr>
        <p:spPr>
          <a:xfrm rot="16200000" flipH="1">
            <a:off x="6479986" y="3116610"/>
            <a:ext cx="1198627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ED6615-799F-5986-4913-EA00FEFC9A0D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 flipV="1">
            <a:off x="7061200" y="2758674"/>
            <a:ext cx="452707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54B5EF6-72C1-1690-D796-588785E2662A}"/>
              </a:ext>
            </a:extLst>
          </p:cNvPr>
          <p:cNvSpPr txBox="1"/>
          <p:nvPr/>
        </p:nvSpPr>
        <p:spPr>
          <a:xfrm>
            <a:off x="4971514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data, patterns for multiple uses, less narrowly focused.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68A2833-AA78-DFD6-4295-C01CB98FF0F1}"/>
              </a:ext>
            </a:extLst>
          </p:cNvPr>
          <p:cNvSpPr/>
          <p:nvPr/>
        </p:nvSpPr>
        <p:spPr>
          <a:xfrm>
            <a:off x="6214533" y="2558621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159349121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824" y="663030"/>
            <a:ext cx="7772400" cy="1600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E817F-EBCD-3BAA-3EA8-7C4701F6E7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2491590"/>
            <a:ext cx="4240040" cy="1913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92ED62-7670-BE37-675B-E1A5DA07C8BC}"/>
              </a:ext>
            </a:extLst>
          </p:cNvPr>
          <p:cNvSpPr txBox="1"/>
          <p:nvPr/>
        </p:nvSpPr>
        <p:spPr>
          <a:xfrm>
            <a:off x="6575754" y="4773595"/>
            <a:ext cx="2404960" cy="307775"/>
          </a:xfrm>
          <a:prstGeom prst="rect">
            <a:avLst/>
          </a:prstGeom>
          <a:solidFill>
            <a:srgbClr val="FF4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 couldn’t find 2023 data!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F74F8D-08FE-4154-9FDB-6A829B2BAD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24" y="2491590"/>
            <a:ext cx="4240040" cy="19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8144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AA0C7-9A01-37AC-2B4C-B91F962A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533252"/>
            <a:ext cx="3456269" cy="1830434"/>
          </a:xfrm>
        </p:spPr>
        <p:txBody>
          <a:bodyPr>
            <a:normAutofit fontScale="90000"/>
          </a:bodyPr>
          <a:lstStyle/>
          <a:p>
            <a:r>
              <a:rPr lang="en-US" dirty="0"/>
              <a:t>LLMs are usually censored to avoid bias &amp; offensive content.  Jailbreak prompts exist to overcome censorship.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A8A2E-F48B-DA2F-2F90-9C6FC2BA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34" y="0"/>
            <a:ext cx="50598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0751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8DE6-AFDA-2454-A1D3-DDF29B9A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2E747-EA27-AF60-4C7A-F274D86053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923209"/>
            <a:ext cx="7772400" cy="32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0412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919F-689A-BD2A-6BFA-1DF884CE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9074F-A1DB-A1DC-50A2-4A1132B002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291028"/>
            <a:ext cx="5141771" cy="4134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F745BC-D6B4-4366-7880-68EB0D4AE1B3}"/>
              </a:ext>
            </a:extLst>
          </p:cNvPr>
          <p:cNvSpPr/>
          <p:nvPr/>
        </p:nvSpPr>
        <p:spPr>
          <a:xfrm>
            <a:off x="5829300" y="3494314"/>
            <a:ext cx="963386" cy="195944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AAE36-22D5-02CA-9637-A2A60478A6CE}"/>
              </a:ext>
            </a:extLst>
          </p:cNvPr>
          <p:cNvSpPr/>
          <p:nvPr/>
        </p:nvSpPr>
        <p:spPr>
          <a:xfrm>
            <a:off x="3956957" y="3687537"/>
            <a:ext cx="508907" cy="13334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438C2-E5C8-205D-ADE1-FE3EA1AD5980}"/>
              </a:ext>
            </a:extLst>
          </p:cNvPr>
          <p:cNvSpPr/>
          <p:nvPr/>
        </p:nvSpPr>
        <p:spPr>
          <a:xfrm>
            <a:off x="2770414" y="4035880"/>
            <a:ext cx="1001486" cy="119741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F03E6D-DD11-BF5E-F82C-AA4C7B95A358}"/>
              </a:ext>
            </a:extLst>
          </p:cNvPr>
          <p:cNvSpPr/>
          <p:nvPr/>
        </p:nvSpPr>
        <p:spPr>
          <a:xfrm>
            <a:off x="4939393" y="1722666"/>
            <a:ext cx="1540328" cy="13062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B73B3-A760-E530-B976-D97CECDA2FF9}"/>
              </a:ext>
            </a:extLst>
          </p:cNvPr>
          <p:cNvSpPr/>
          <p:nvPr/>
        </p:nvSpPr>
        <p:spPr>
          <a:xfrm>
            <a:off x="5829300" y="2203908"/>
            <a:ext cx="1001486" cy="119741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954901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0B44-4C20-3870-F596-1D4A5F98E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up a basic jailbreak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31612-3268-1590-BAAB-03A1064295F1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E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_Gemma_DecompRecon_Jailbreak.txt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44BD4-B4A0-63FF-D792-C03DEFF1F476}"/>
              </a:ext>
            </a:extLst>
          </p:cNvPr>
          <p:cNvSpPr txBox="1"/>
          <p:nvPr/>
        </p:nvSpPr>
        <p:spPr>
          <a:xfrm>
            <a:off x="302076" y="1263693"/>
            <a:ext cx="6955973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>
                <a:solidFill>
                  <a:schemeClr val="accent1"/>
                </a:solidFill>
              </a:rPr>
              <a:t>Open up the text file.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Copy the text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>
                <a:solidFill>
                  <a:schemeClr val="accent1"/>
                </a:solidFill>
              </a:rPr>
              <a:t>In R, overwrite your prompt object using DOUBLE quote for the string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820A0-5FB0-ABBC-99F9-D481F596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6" y="2022684"/>
            <a:ext cx="2476500" cy="39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92941-57DB-7867-5632-0D1D1622C3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076" y="2534888"/>
            <a:ext cx="5110843" cy="1657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A09923-9824-F226-71E9-F1E2C75D9178}"/>
              </a:ext>
            </a:extLst>
          </p:cNvPr>
          <p:cNvSpPr txBox="1"/>
          <p:nvPr/>
        </p:nvSpPr>
        <p:spPr>
          <a:xfrm>
            <a:off x="225824" y="4475429"/>
            <a:ext cx="695597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solidFill>
                  <a:schemeClr val="accent1"/>
                </a:solidFill>
              </a:rPr>
              <a:t>4. Using this new prompt object rerun your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-studio script.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887553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E210-E6D1-543C-4F5F-4D3DCAE5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multiple jailbreak prompts, be aware people use them in production systems! Don’t do this.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BC4F0-A858-2EC5-A432-840B0E5600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79" y="1812472"/>
            <a:ext cx="2835337" cy="2049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BEF727-267E-6E6A-BACA-B4C00AFF3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493" y="1722664"/>
            <a:ext cx="3208993" cy="2893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44761-1466-249A-5199-F22E8EA527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457" y="2026991"/>
            <a:ext cx="2745364" cy="15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4524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3133F-8533-B07E-3596-B4D024ED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Thus, LLM security &amp; observability is an emerging business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F50DA-B7B5-8D87-583E-06901818F282}"/>
              </a:ext>
            </a:extLst>
          </p:cNvPr>
          <p:cNvSpPr txBox="1"/>
          <p:nvPr/>
        </p:nvSpPr>
        <p:spPr>
          <a:xfrm>
            <a:off x="152400" y="4620280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AFAFF"/>
                </a:solidFill>
                <a:hlinkClick r:id="rId2"/>
              </a:rPr>
              <a:t>https://gandalf.lakera.ai/</a:t>
            </a:r>
            <a:endParaRPr lang="en-US" dirty="0">
              <a:solidFill>
                <a:srgbClr val="FAFAFF"/>
              </a:solidFill>
            </a:endParaRPr>
          </a:p>
          <a:p>
            <a:endParaRPr lang="en-US" dirty="0">
              <a:solidFill>
                <a:srgbClr val="FAFA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8A731-12F8-4589-CECD-7964530D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66" y="675640"/>
            <a:ext cx="43307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2992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4FD4-7780-F7BA-0B47-8E00850E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" y="1977749"/>
            <a:ext cx="3423538" cy="205024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The future is “agentic”!</a:t>
            </a:r>
            <a:br>
              <a:rPr lang="en-US" sz="4000" dirty="0"/>
            </a:br>
            <a:r>
              <a:rPr lang="en-US" sz="2200" dirty="0"/>
              <a:t>Multiple LLMs will interact to solve subset tasks leading to a goal. 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12705-E8B7-B5C5-9A69-79E79C8E5F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9949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F02E7-F1DD-8E1B-BFE6-19DE6F26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Realistically there is a lot of promise.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112902-1201-2D33-CB4D-5E30853A870E}"/>
              </a:ext>
            </a:extLst>
          </p:cNvPr>
          <p:cNvSpPr/>
          <p:nvPr/>
        </p:nvSpPr>
        <p:spPr>
          <a:xfrm>
            <a:off x="317157" y="4712410"/>
            <a:ext cx="8509686" cy="307775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next 24months will hav</a:t>
            </a:r>
            <a:r>
              <a:rPr lang="en-US" dirty="0">
                <a:solidFill>
                  <a:srgbClr val="FAFAFF"/>
                </a:solidFill>
              </a:rPr>
              <a:t>e “agentic” workflows, not bigger models.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D300E-3ED0-8D18-F851-D5670B9390DD}"/>
              </a:ext>
            </a:extLst>
          </p:cNvPr>
          <p:cNvSpPr txBox="1"/>
          <p:nvPr/>
        </p:nvSpPr>
        <p:spPr>
          <a:xfrm>
            <a:off x="6227805" y="1598400"/>
            <a:ext cx="2599038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AFAFF"/>
                </a:solidFill>
              </a:rPr>
              <a:t>Agentic workflows take us beyond the simple question-and-answer exchanges that have defined our initial forays into AI. Instead, they involve a cyclical process where AI systems continually refine their outputs, learn from interactions, and contribute more effectively over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CC7C7-38D3-47B8-4761-776698DDC3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98" y="731160"/>
            <a:ext cx="3894268" cy="37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1650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2745-DCEC-3A4D-517E-F37E2C4A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agent workflows are emerging.</a:t>
            </a:r>
          </a:p>
        </p:txBody>
      </p:sp>
      <p:pic>
        <p:nvPicPr>
          <p:cNvPr id="4100" name="Picture 4" descr="Multi AI Agent Workflow—The End Is Nigh For Devs | by Reflections &amp; Ideas -  Desmond Loh | Medium">
            <a:extLst>
              <a:ext uri="{FF2B5EF4-FFF2-40B4-BE49-F238E27FC236}">
                <a16:creationId xmlns:a16="http://schemas.microsoft.com/office/drawing/2014/main" id="{6452A54C-4C69-0CAB-1631-A8553D18F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1665" y="1066718"/>
            <a:ext cx="5980669" cy="30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70D64-1CB8-EF7A-032C-D03AFC5DA964}"/>
              </a:ext>
            </a:extLst>
          </p:cNvPr>
          <p:cNvSpPr txBox="1"/>
          <p:nvPr/>
        </p:nvSpPr>
        <p:spPr>
          <a:xfrm>
            <a:off x="164757" y="4744730"/>
            <a:ext cx="648729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https://www.youtube.com/watch?v=sal78ACtGTc&amp;ab_channel=SequoiaCapital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1240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92DA5-76EF-EF89-B7D3-6C88494C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D49653-AE39-4453-12C9-60C6AAD9A1BA}"/>
              </a:ext>
            </a:extLst>
          </p:cNvPr>
          <p:cNvSpPr txBox="1"/>
          <p:nvPr/>
        </p:nvSpPr>
        <p:spPr>
          <a:xfrm>
            <a:off x="2888187" y="4412340"/>
            <a:ext cx="323582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is a form of compression.</a:t>
            </a:r>
          </a:p>
        </p:txBody>
      </p:sp>
    </p:spTree>
    <p:extLst>
      <p:ext uri="{BB962C8B-B14F-4D97-AF65-F5344CB8AC3E}">
        <p14:creationId xmlns:p14="http://schemas.microsoft.com/office/powerpoint/2010/main" val="154118326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5B0E-A0D3-330F-F434-C1DC9FBA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F_agenticExample.R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0C11C-8FD9-05D3-6C3A-8C50150EAA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805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F232-06F6-6582-38D5-590E6E49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Primer on Agentic Systems – see video </a:t>
            </a:r>
            <a:r>
              <a:rPr lang="en-US" sz="2000" dirty="0"/>
              <a:t>agentic_explanation.mp4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CB962-D11C-E0C9-0C23-8A17BB6CB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31160"/>
            <a:ext cx="76200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9221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EFD37-E273-A5B5-9809-025F7B7A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70130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Agentic Workflows can become more complicated – </a:t>
            </a:r>
            <a:r>
              <a:rPr lang="en-US" sz="2700" dirty="0"/>
              <a:t>see video 7_agents.mp4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A77B9-4556-CBB7-6A15-95B34226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93" y="998220"/>
            <a:ext cx="6961414" cy="376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020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744A-0801-CBA0-3200-32037D22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 tokens in &gt; 208B parameters &gt;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A483B-31D6-52A1-EACA-F1BF27F9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38591-5482-9299-E30D-FE03D2294721}"/>
              </a:ext>
            </a:extLst>
          </p:cNvPr>
          <p:cNvSpPr txBox="1"/>
          <p:nvPr/>
        </p:nvSpPr>
        <p:spPr>
          <a:xfrm>
            <a:off x="3156068" y="4412340"/>
            <a:ext cx="28318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Specifically it’s lossy compression.</a:t>
            </a:r>
          </a:p>
        </p:txBody>
      </p:sp>
    </p:spTree>
    <p:extLst>
      <p:ext uri="{BB962C8B-B14F-4D97-AF65-F5344CB8AC3E}">
        <p14:creationId xmlns:p14="http://schemas.microsoft.com/office/powerpoint/2010/main" val="768824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0995-6A55-853F-7660-AF772BF5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5685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Nets [in this context] are used to compress information.</a:t>
            </a:r>
          </a:p>
        </p:txBody>
      </p:sp>
      <p:pic>
        <p:nvPicPr>
          <p:cNvPr id="3074" name="Picture 2" descr="Training Deep Neural Networks. Deep Learning Accessories | by Ravindra  Parmar | Towards Data Science">
            <a:extLst>
              <a:ext uri="{FF2B5EF4-FFF2-40B4-BE49-F238E27FC236}">
                <a16:creationId xmlns:a16="http://schemas.microsoft.com/office/drawing/2014/main" id="{E2B9A8DB-8182-BB4D-4CAD-CC634083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31160"/>
            <a:ext cx="9144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4995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F162-C5DB-B0F2-DF50-6BB9F07A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81571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Each perceptron has an activation function within it learned from patterns in the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059B2-EBCA-B4F7-27BF-91D3788A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09" y="1270000"/>
            <a:ext cx="6223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0400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17B2-F3E8-DE04-95F4-DE5A0879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words can be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7AD2A-02C5-94C4-A3CD-E77EEEF0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212850"/>
            <a:ext cx="6223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308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0A0A0C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3453</TotalTime>
  <Words>1147</Words>
  <Application>Microsoft Macintosh PowerPoint</Application>
  <PresentationFormat>On-screen Show (16:9)</PresentationFormat>
  <Paragraphs>131</Paragraphs>
  <Slides>52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Helvetica</vt:lpstr>
      <vt:lpstr>Roboto</vt:lpstr>
      <vt:lpstr>source-serif-pro</vt:lpstr>
      <vt:lpstr>ui-sans-serif</vt:lpstr>
      <vt:lpstr>DataRobot – Presentation Master Dark</vt:lpstr>
      <vt:lpstr>All aboard the AI Hype Train!</vt:lpstr>
      <vt:lpstr>Get off my lawn! AI is just pattern recognition.</vt:lpstr>
      <vt:lpstr>Types of ML</vt:lpstr>
      <vt:lpstr>Even Generative AI is just a pattern recognition.</vt:lpstr>
      <vt:lpstr>Even Generative AI is just a pattern recognition.</vt:lpstr>
      <vt:lpstr>2T tokens in &gt; 208B parameters &gt; </vt:lpstr>
      <vt:lpstr>Neural Nets [in this context] are used to compress information.</vt:lpstr>
      <vt:lpstr>Each perceptron has an activation function within it learned from patterns in the data.</vt:lpstr>
      <vt:lpstr>Presence of words can be inputs</vt:lpstr>
      <vt:lpstr>The activations become serial numbers representing concepts called “vector embeddings”</vt:lpstr>
      <vt:lpstr>In a hyperspace words &amp; concepts are identified in close proximity.</vt:lpstr>
      <vt:lpstr>Responses are built concept by concept, token by token.</vt:lpstr>
      <vt:lpstr>LLMs build token by token to construct a response.</vt:lpstr>
      <vt:lpstr>LM-Studio Setup  - download a small model for learning</vt:lpstr>
      <vt:lpstr>Comparing our local model to chatGPT</vt:lpstr>
      <vt:lpstr>Once downloaded, load the model</vt:lpstr>
      <vt:lpstr>Test your local LLM using the chat interface.</vt:lpstr>
      <vt:lpstr>Click on the server and then start your local server.</vt:lpstr>
      <vt:lpstr>Now let’s use R to interface with the local server.</vt:lpstr>
      <vt:lpstr>API Inputs to watch out for.</vt:lpstr>
      <vt:lpstr>Open A_lm-studio.R AA_llm_content_generation.R AAA_llm_sentiment.R</vt:lpstr>
      <vt:lpstr>LLMs stumble easily.</vt:lpstr>
      <vt:lpstr>Fails relatively simple tasks.</vt:lpstr>
      <vt:lpstr>Context window matters.</vt:lpstr>
      <vt:lpstr>Hallucinations.</vt:lpstr>
      <vt:lpstr>Prompting really matters.</vt:lpstr>
      <vt:lpstr>Knowledge of the physical world is incomplete.</vt:lpstr>
      <vt:lpstr>No concept if what it will do in the future.</vt:lpstr>
      <vt:lpstr>Ask questions carefully when seeking answers.</vt:lpstr>
      <vt:lpstr>Basic Prompt – Use the R script to follow this format.</vt:lpstr>
      <vt:lpstr>Basic Prompt – Use the R script to follow this format.</vt:lpstr>
      <vt:lpstr>In the script, add positive and negative examples to the prompt.</vt:lpstr>
      <vt:lpstr>Chain of thought prompting</vt:lpstr>
      <vt:lpstr>Contrastive Chain of thought</vt:lpstr>
      <vt:lpstr>PowerPoint Presentation</vt:lpstr>
      <vt:lpstr>COSTAR</vt:lpstr>
      <vt:lpstr>Longer prompt with specific aspects.</vt:lpstr>
      <vt:lpstr>Think of LLMS as useful tools for specific tasks like NER</vt:lpstr>
      <vt:lpstr>Asking for citations…risky business!</vt:lpstr>
      <vt:lpstr>Asking for citations…risky business!</vt:lpstr>
      <vt:lpstr>LLMs are usually censored to avoid bias &amp; offensive content.  Jailbreak prompts exist to overcome censorship.</vt:lpstr>
      <vt:lpstr>PowerPoint Presentation</vt:lpstr>
      <vt:lpstr>Jailbreak</vt:lpstr>
      <vt:lpstr>Open up a basic jailbreak</vt:lpstr>
      <vt:lpstr>There are multiple jailbreak prompts, be aware people use them in production systems! Don’t do this.</vt:lpstr>
      <vt:lpstr>Thus, LLM security &amp; observability is an emerging business</vt:lpstr>
      <vt:lpstr>The future is “agentic”! Multiple LLMs will interact to solve subset tasks leading to a goal.  </vt:lpstr>
      <vt:lpstr>Realistically there is a lot of promise.</vt:lpstr>
      <vt:lpstr>Problem solving agent workflows are emerging.</vt:lpstr>
      <vt:lpstr>Open F_agenticExample.R</vt:lpstr>
      <vt:lpstr>Primer on Agentic Systems – see video agentic_explanation.mp4</vt:lpstr>
      <vt:lpstr>Agentic Workflows can become more complicated – see video 7_agents.mp4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Ted Kwartler</cp:lastModifiedBy>
  <cp:revision>19</cp:revision>
  <dcterms:modified xsi:type="dcterms:W3CDTF">2024-06-07T00:48:56Z</dcterms:modified>
</cp:coreProperties>
</file>